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embeddedFontLst>
    <p:embeddedFont>
      <p:font typeface="Calibri" panose="020F0502020204030204" pitchFamily="34" charset="0"/>
      <p:regular r:id="rId6"/>
      <p:bold r:id="rId7"/>
      <p:italic r:id="rId8"/>
      <p:boldItalic r:id="rId9"/>
    </p:embeddedFont>
    <p:embeddedFont>
      <p:font typeface="Gelasio" panose="020B0604020202020204" charset="0"/>
      <p:regular r:id="rId10"/>
    </p:embeddedFont>
    <p:embeddedFont>
      <p:font typeface="Lato" panose="020F0502020204030203" pitchFamily="34"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theme" Target="theme/theme1.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6833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864037" y="1824871"/>
            <a:ext cx="11620857" cy="771525"/>
          </a:xfrm>
          <a:prstGeom prst="rect">
            <a:avLst/>
          </a:prstGeom>
          <a:noFill/>
          <a:ln/>
        </p:spPr>
        <p:txBody>
          <a:bodyPr wrap="none" lIns="0" tIns="0" rIns="0" bIns="0" rtlCol="0" anchor="t"/>
          <a:lstStyle/>
          <a:p>
            <a:pPr marL="0" indent="0" algn="l">
              <a:lnSpc>
                <a:spcPts val="6050"/>
              </a:lnSpc>
              <a:buNone/>
            </a:pPr>
            <a:r>
              <a:rPr lang="en-US" sz="4850" dirty="0">
                <a:solidFill>
                  <a:srgbClr val="312F2B"/>
                </a:solidFill>
                <a:latin typeface="Gelasio" pitchFamily="34" charset="0"/>
                <a:ea typeface="Gelasio" pitchFamily="34" charset="-122"/>
                <a:cs typeface="Gelasio" pitchFamily="34" charset="-120"/>
              </a:rPr>
              <a:t>Snap2Pay: OCR-Powered Payment System</a:t>
            </a:r>
            <a:endParaRPr lang="en-US" sz="4850" dirty="0"/>
          </a:p>
        </p:txBody>
      </p:sp>
      <p:sp>
        <p:nvSpPr>
          <p:cNvPr id="5" name="Text 2"/>
          <p:cNvSpPr/>
          <p:nvPr/>
        </p:nvSpPr>
        <p:spPr>
          <a:xfrm>
            <a:off x="864037" y="2966680"/>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Lato" pitchFamily="34" charset="0"/>
                <a:ea typeface="Lato" pitchFamily="34" charset="-122"/>
                <a:cs typeface="Lato" pitchFamily="34" charset="-120"/>
              </a:rPr>
              <a:t>Snap2Pay revolutionizes digital transactions by transforming how users pay. Instead of typing lengthy account numbers, customers simply photograph payment details — receipts, signboards, handwritten notes — and AI-powered OCR instantly extracts the information for seamless payment processing. This innovation addresses a critical friction point in everyday financial interactions, from market traders to students, making payments as intuitive as taking a photo.</a:t>
            </a:r>
            <a:endParaRPr lang="en-US" sz="1900" dirty="0"/>
          </a:p>
        </p:txBody>
      </p:sp>
      <p:sp>
        <p:nvSpPr>
          <p:cNvPr id="6" name="Text 3"/>
          <p:cNvSpPr/>
          <p:nvPr/>
        </p:nvSpPr>
        <p:spPr>
          <a:xfrm>
            <a:off x="864037" y="4824532"/>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Lato" pitchFamily="34" charset="0"/>
                <a:ea typeface="Lato" pitchFamily="34" charset="-122"/>
                <a:cs typeface="Lato" pitchFamily="34" charset="-120"/>
              </a:rPr>
              <a:t>By combining computer vision, machine learning, and API integration, Snap2Pay reduces user error, accelerates transaction speed, and democratizes banking access for everyone. The system handles real-world challenges like low-quality images and partial blurring, delivering reliable payment experiences in practical environments where manual entry was previously the only option.</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4375" y="561975"/>
            <a:ext cx="5102900" cy="637818"/>
          </a:xfrm>
          <a:prstGeom prst="rect">
            <a:avLst/>
          </a:prstGeom>
          <a:noFill/>
          <a:ln/>
        </p:spPr>
        <p:txBody>
          <a:bodyPr wrap="none" lIns="0" tIns="0" rIns="0" bIns="0" rtlCol="0" anchor="t"/>
          <a:lstStyle/>
          <a:p>
            <a:pPr marL="0" indent="0" algn="l">
              <a:lnSpc>
                <a:spcPts val="5000"/>
              </a:lnSpc>
              <a:buNone/>
            </a:pPr>
            <a:r>
              <a:rPr lang="en-US" sz="4000" dirty="0">
                <a:solidFill>
                  <a:srgbClr val="312F2B"/>
                </a:solidFill>
                <a:latin typeface="Gelasio" pitchFamily="34" charset="0"/>
                <a:ea typeface="Gelasio" pitchFamily="34" charset="-122"/>
                <a:cs typeface="Gelasio" pitchFamily="34" charset="-120"/>
              </a:rPr>
              <a:t>How Snap2Pay Works</a:t>
            </a:r>
            <a:endParaRPr lang="en-US" sz="4000" dirty="0"/>
          </a:p>
        </p:txBody>
      </p:sp>
      <p:sp>
        <p:nvSpPr>
          <p:cNvPr id="3" name="Text 1"/>
          <p:cNvSpPr/>
          <p:nvPr/>
        </p:nvSpPr>
        <p:spPr>
          <a:xfrm>
            <a:off x="714375" y="1607939"/>
            <a:ext cx="13201650" cy="652939"/>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The payment journey is elegantly simple, converting everyday friction into fluid interaction. Users initiate transactions by photographing account details from any source — paper receipts, printed signboards, handwritten notes — capturing real-world payment information in its natural form.</a:t>
            </a:r>
            <a:endParaRPr lang="en-US" sz="1600" dirty="0"/>
          </a:p>
        </p:txBody>
      </p:sp>
      <p:sp>
        <p:nvSpPr>
          <p:cNvPr id="4" name="Text 2"/>
          <p:cNvSpPr/>
          <p:nvPr/>
        </p:nvSpPr>
        <p:spPr>
          <a:xfrm>
            <a:off x="714375" y="2490430"/>
            <a:ext cx="204073" cy="255032"/>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Gelasio Light" pitchFamily="34" charset="0"/>
                <a:ea typeface="Gelasio Light" pitchFamily="34" charset="-122"/>
                <a:cs typeface="Gelasio Light" pitchFamily="34" charset="-120"/>
              </a:rPr>
              <a:t>01</a:t>
            </a:r>
            <a:endParaRPr lang="en-US" sz="1600" dirty="0"/>
          </a:p>
        </p:txBody>
      </p:sp>
      <p:sp>
        <p:nvSpPr>
          <p:cNvPr id="5" name="Shape 3"/>
          <p:cNvSpPr/>
          <p:nvPr/>
        </p:nvSpPr>
        <p:spPr>
          <a:xfrm>
            <a:off x="714375" y="2814280"/>
            <a:ext cx="6498788" cy="22860"/>
          </a:xfrm>
          <a:prstGeom prst="rect">
            <a:avLst/>
          </a:prstGeom>
          <a:solidFill>
            <a:srgbClr val="E5E5E0"/>
          </a:solidFill>
          <a:ln/>
        </p:spPr>
      </p:sp>
      <p:sp>
        <p:nvSpPr>
          <p:cNvPr id="6" name="Text 4"/>
          <p:cNvSpPr/>
          <p:nvPr/>
        </p:nvSpPr>
        <p:spPr>
          <a:xfrm>
            <a:off x="714375" y="2962037"/>
            <a:ext cx="2808565" cy="318849"/>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Capture Payment Details</a:t>
            </a:r>
            <a:endParaRPr lang="en-US" sz="2000" dirty="0"/>
          </a:p>
        </p:txBody>
      </p:sp>
      <p:sp>
        <p:nvSpPr>
          <p:cNvPr id="7" name="Text 5"/>
          <p:cNvSpPr/>
          <p:nvPr/>
        </p:nvSpPr>
        <p:spPr>
          <a:xfrm>
            <a:off x="714375" y="3403283"/>
            <a:ext cx="6498788" cy="652939"/>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User photographs account information from receipts, signboards, or handwritten sources using their smartphone camera.</a:t>
            </a:r>
            <a:endParaRPr lang="en-US" sz="1600" dirty="0"/>
          </a:p>
        </p:txBody>
      </p:sp>
      <p:sp>
        <p:nvSpPr>
          <p:cNvPr id="8" name="Text 6"/>
          <p:cNvSpPr/>
          <p:nvPr/>
        </p:nvSpPr>
        <p:spPr>
          <a:xfrm>
            <a:off x="7417237" y="2490430"/>
            <a:ext cx="204073" cy="255032"/>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Gelasio Light" pitchFamily="34" charset="0"/>
                <a:ea typeface="Gelasio Light" pitchFamily="34" charset="-122"/>
                <a:cs typeface="Gelasio Light" pitchFamily="34" charset="-120"/>
              </a:rPr>
              <a:t>02</a:t>
            </a:r>
            <a:endParaRPr lang="en-US" sz="1600" dirty="0"/>
          </a:p>
        </p:txBody>
      </p:sp>
      <p:sp>
        <p:nvSpPr>
          <p:cNvPr id="9" name="Shape 7"/>
          <p:cNvSpPr/>
          <p:nvPr/>
        </p:nvSpPr>
        <p:spPr>
          <a:xfrm>
            <a:off x="7417237" y="2814280"/>
            <a:ext cx="6498788" cy="22860"/>
          </a:xfrm>
          <a:prstGeom prst="rect">
            <a:avLst/>
          </a:prstGeom>
          <a:solidFill>
            <a:srgbClr val="E5E5E0"/>
          </a:solidFill>
          <a:ln/>
        </p:spPr>
      </p:sp>
      <p:sp>
        <p:nvSpPr>
          <p:cNvPr id="10" name="Text 8"/>
          <p:cNvSpPr/>
          <p:nvPr/>
        </p:nvSpPr>
        <p:spPr>
          <a:xfrm>
            <a:off x="7417237" y="2962037"/>
            <a:ext cx="2551390" cy="318849"/>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OCR Text Extraction</a:t>
            </a:r>
            <a:endParaRPr lang="en-US" sz="2000" dirty="0"/>
          </a:p>
        </p:txBody>
      </p:sp>
      <p:sp>
        <p:nvSpPr>
          <p:cNvPr id="11" name="Text 9"/>
          <p:cNvSpPr/>
          <p:nvPr/>
        </p:nvSpPr>
        <p:spPr>
          <a:xfrm>
            <a:off x="7417237" y="3403283"/>
            <a:ext cx="6498788" cy="979408"/>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Advanced optical character recognition scans the image and extracts account numbers, recipient information, and transaction details with high accuracy.</a:t>
            </a:r>
            <a:endParaRPr lang="en-US" sz="1600" dirty="0"/>
          </a:p>
        </p:txBody>
      </p:sp>
      <p:sp>
        <p:nvSpPr>
          <p:cNvPr id="12" name="Text 10"/>
          <p:cNvSpPr/>
          <p:nvPr/>
        </p:nvSpPr>
        <p:spPr>
          <a:xfrm>
            <a:off x="714375" y="4739759"/>
            <a:ext cx="204073" cy="255032"/>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Gelasio Light" pitchFamily="34" charset="0"/>
                <a:ea typeface="Gelasio Light" pitchFamily="34" charset="-122"/>
                <a:cs typeface="Gelasio Light" pitchFamily="34" charset="-120"/>
              </a:rPr>
              <a:t>03</a:t>
            </a:r>
            <a:endParaRPr lang="en-US" sz="1600" dirty="0"/>
          </a:p>
        </p:txBody>
      </p:sp>
      <p:sp>
        <p:nvSpPr>
          <p:cNvPr id="13" name="Shape 11"/>
          <p:cNvSpPr/>
          <p:nvPr/>
        </p:nvSpPr>
        <p:spPr>
          <a:xfrm>
            <a:off x="714375" y="5063609"/>
            <a:ext cx="6498788" cy="22860"/>
          </a:xfrm>
          <a:prstGeom prst="rect">
            <a:avLst/>
          </a:prstGeom>
          <a:solidFill>
            <a:srgbClr val="E5E5E0"/>
          </a:solidFill>
          <a:ln/>
        </p:spPr>
      </p:sp>
      <p:sp>
        <p:nvSpPr>
          <p:cNvPr id="14" name="Text 12"/>
          <p:cNvSpPr/>
          <p:nvPr/>
        </p:nvSpPr>
        <p:spPr>
          <a:xfrm>
            <a:off x="714375" y="5211366"/>
            <a:ext cx="2551390" cy="318849"/>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Data Verification</a:t>
            </a:r>
            <a:endParaRPr lang="en-US" sz="2000" dirty="0"/>
          </a:p>
        </p:txBody>
      </p:sp>
      <p:sp>
        <p:nvSpPr>
          <p:cNvPr id="15" name="Text 13"/>
          <p:cNvSpPr/>
          <p:nvPr/>
        </p:nvSpPr>
        <p:spPr>
          <a:xfrm>
            <a:off x="714375" y="5652611"/>
            <a:ext cx="6498788" cy="652939"/>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Extracted information is validated and processed through intelligent verification systems to ensure accuracy before proceeding.</a:t>
            </a:r>
            <a:endParaRPr lang="en-US" sz="1600" dirty="0"/>
          </a:p>
        </p:txBody>
      </p:sp>
      <p:sp>
        <p:nvSpPr>
          <p:cNvPr id="16" name="Text 14"/>
          <p:cNvSpPr/>
          <p:nvPr/>
        </p:nvSpPr>
        <p:spPr>
          <a:xfrm>
            <a:off x="7417237" y="4739759"/>
            <a:ext cx="204073" cy="255032"/>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Gelasio Light" pitchFamily="34" charset="0"/>
                <a:ea typeface="Gelasio Light" pitchFamily="34" charset="-122"/>
                <a:cs typeface="Gelasio Light" pitchFamily="34" charset="-120"/>
              </a:rPr>
              <a:t>04</a:t>
            </a:r>
            <a:endParaRPr lang="en-US" sz="1600" dirty="0"/>
          </a:p>
        </p:txBody>
      </p:sp>
      <p:sp>
        <p:nvSpPr>
          <p:cNvPr id="17" name="Shape 15"/>
          <p:cNvSpPr/>
          <p:nvPr/>
        </p:nvSpPr>
        <p:spPr>
          <a:xfrm>
            <a:off x="7417237" y="5063609"/>
            <a:ext cx="6498788" cy="22860"/>
          </a:xfrm>
          <a:prstGeom prst="rect">
            <a:avLst/>
          </a:prstGeom>
          <a:solidFill>
            <a:srgbClr val="E5E5E0"/>
          </a:solidFill>
          <a:ln/>
        </p:spPr>
      </p:sp>
      <p:sp>
        <p:nvSpPr>
          <p:cNvPr id="18" name="Text 16"/>
          <p:cNvSpPr/>
          <p:nvPr/>
        </p:nvSpPr>
        <p:spPr>
          <a:xfrm>
            <a:off x="7417237" y="5211366"/>
            <a:ext cx="3066931" cy="318849"/>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Instant Payment Execution</a:t>
            </a:r>
            <a:endParaRPr lang="en-US" sz="2000" dirty="0"/>
          </a:p>
        </p:txBody>
      </p:sp>
      <p:sp>
        <p:nvSpPr>
          <p:cNvPr id="19" name="Text 17"/>
          <p:cNvSpPr/>
          <p:nvPr/>
        </p:nvSpPr>
        <p:spPr>
          <a:xfrm>
            <a:off x="7417237" y="5652611"/>
            <a:ext cx="6498788" cy="652939"/>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Payment is processed automatically through integrated payment APIs, completing the transaction without manual data entry.</a:t>
            </a:r>
            <a:endParaRPr lang="en-US" sz="1600" dirty="0"/>
          </a:p>
        </p:txBody>
      </p:sp>
      <p:sp>
        <p:nvSpPr>
          <p:cNvPr id="20" name="Text 18"/>
          <p:cNvSpPr/>
          <p:nvPr/>
        </p:nvSpPr>
        <p:spPr>
          <a:xfrm>
            <a:off x="714375" y="6688098"/>
            <a:ext cx="13201650" cy="979408"/>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Built on Python and Flask, the system leverages Tesseract OCR and OpenCV for robust image processing. Extensive preprocessing capabilities handle challenging real-world scenarios—low-quality images, partial blur, varied lighting—ensuring reliable extraction across market stalls, educational institutions, and daily payment environments.</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7105" y="508516"/>
            <a:ext cx="6633091" cy="577810"/>
          </a:xfrm>
          <a:prstGeom prst="rect">
            <a:avLst/>
          </a:prstGeom>
          <a:noFill/>
          <a:ln/>
        </p:spPr>
        <p:txBody>
          <a:bodyPr wrap="none" lIns="0" tIns="0" rIns="0" bIns="0" rtlCol="0" anchor="t"/>
          <a:lstStyle/>
          <a:p>
            <a:pPr marL="0" indent="0" algn="l">
              <a:lnSpc>
                <a:spcPts val="4550"/>
              </a:lnSpc>
              <a:buNone/>
            </a:pPr>
            <a:r>
              <a:rPr lang="en-US" sz="3600" dirty="0">
                <a:solidFill>
                  <a:srgbClr val="312F2B"/>
                </a:solidFill>
                <a:latin typeface="Gelasio" pitchFamily="34" charset="0"/>
                <a:ea typeface="Gelasio" pitchFamily="34" charset="-122"/>
                <a:cs typeface="Gelasio" pitchFamily="34" charset="-120"/>
              </a:rPr>
              <a:t>Technical Architecture &amp; Impact</a:t>
            </a:r>
            <a:endParaRPr lang="en-US" sz="3600" dirty="0"/>
          </a:p>
        </p:txBody>
      </p:sp>
      <p:sp>
        <p:nvSpPr>
          <p:cNvPr id="3" name="Text 1"/>
          <p:cNvSpPr/>
          <p:nvPr/>
        </p:nvSpPr>
        <p:spPr>
          <a:xfrm>
            <a:off x="647105" y="1548527"/>
            <a:ext cx="2311479" cy="288846"/>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Core Technologies</a:t>
            </a:r>
            <a:endParaRPr lang="en-US" sz="1800" dirty="0"/>
          </a:p>
        </p:txBody>
      </p:sp>
      <p:sp>
        <p:nvSpPr>
          <p:cNvPr id="4" name="Shape 2"/>
          <p:cNvSpPr/>
          <p:nvPr/>
        </p:nvSpPr>
        <p:spPr>
          <a:xfrm>
            <a:off x="647105" y="2045375"/>
            <a:ext cx="6442591" cy="680799"/>
          </a:xfrm>
          <a:prstGeom prst="roundRect">
            <a:avLst>
              <a:gd name="adj" fmla="val 11408"/>
            </a:avLst>
          </a:prstGeom>
          <a:solidFill>
            <a:srgbClr val="E8E8E3"/>
          </a:solidFill>
          <a:ln w="7620">
            <a:solidFill>
              <a:srgbClr val="CECEC9"/>
            </a:solidFill>
            <a:prstDash val="solid"/>
          </a:ln>
        </p:spPr>
      </p:sp>
      <p:sp>
        <p:nvSpPr>
          <p:cNvPr id="5" name="Text 3"/>
          <p:cNvSpPr/>
          <p:nvPr/>
        </p:nvSpPr>
        <p:spPr>
          <a:xfrm>
            <a:off x="839629" y="2237899"/>
            <a:ext cx="6057543" cy="295751"/>
          </a:xfrm>
          <a:prstGeom prst="rect">
            <a:avLst/>
          </a:prstGeom>
          <a:noFill/>
          <a:ln/>
        </p:spPr>
        <p:txBody>
          <a:bodyPr wrap="none" lIns="0" tIns="0" rIns="0" bIns="0" rtlCol="0" anchor="t"/>
          <a:lstStyle/>
          <a:p>
            <a:pPr marL="0" indent="0" algn="l">
              <a:lnSpc>
                <a:spcPts val="2300"/>
              </a:lnSpc>
              <a:buNone/>
            </a:pPr>
            <a:r>
              <a:rPr lang="en-US" sz="1450" b="1" dirty="0">
                <a:solidFill>
                  <a:srgbClr val="272525"/>
                </a:solidFill>
                <a:latin typeface="Lato" pitchFamily="34" charset="0"/>
                <a:ea typeface="Lato" pitchFamily="34" charset="-122"/>
                <a:cs typeface="Lato" pitchFamily="34" charset="-120"/>
              </a:rPr>
              <a:t>Python</a:t>
            </a:r>
            <a:r>
              <a:rPr lang="en-US" sz="1450" dirty="0">
                <a:solidFill>
                  <a:srgbClr val="272525"/>
                </a:solidFill>
                <a:latin typeface="Lato" pitchFamily="34" charset="0"/>
                <a:ea typeface="Lato" pitchFamily="34" charset="-122"/>
                <a:cs typeface="Lato" pitchFamily="34" charset="-120"/>
              </a:rPr>
              <a:t> — Core development language</a:t>
            </a:r>
            <a:endParaRPr lang="en-US" sz="1450" dirty="0"/>
          </a:p>
        </p:txBody>
      </p:sp>
      <p:sp>
        <p:nvSpPr>
          <p:cNvPr id="6" name="Shape 4"/>
          <p:cNvSpPr/>
          <p:nvPr/>
        </p:nvSpPr>
        <p:spPr>
          <a:xfrm>
            <a:off x="647105" y="2911078"/>
            <a:ext cx="6442591" cy="680799"/>
          </a:xfrm>
          <a:prstGeom prst="roundRect">
            <a:avLst>
              <a:gd name="adj" fmla="val 11408"/>
            </a:avLst>
          </a:prstGeom>
          <a:solidFill>
            <a:srgbClr val="E8E8E3"/>
          </a:solidFill>
          <a:ln w="7620">
            <a:solidFill>
              <a:srgbClr val="CECEC9"/>
            </a:solidFill>
            <a:prstDash val="solid"/>
          </a:ln>
        </p:spPr>
      </p:sp>
      <p:sp>
        <p:nvSpPr>
          <p:cNvPr id="7" name="Text 5"/>
          <p:cNvSpPr/>
          <p:nvPr/>
        </p:nvSpPr>
        <p:spPr>
          <a:xfrm>
            <a:off x="839629" y="3103602"/>
            <a:ext cx="6057543" cy="295751"/>
          </a:xfrm>
          <a:prstGeom prst="rect">
            <a:avLst/>
          </a:prstGeom>
          <a:noFill/>
          <a:ln/>
        </p:spPr>
        <p:txBody>
          <a:bodyPr wrap="none" lIns="0" tIns="0" rIns="0" bIns="0" rtlCol="0" anchor="t"/>
          <a:lstStyle/>
          <a:p>
            <a:pPr marL="0" indent="0" algn="l">
              <a:lnSpc>
                <a:spcPts val="2300"/>
              </a:lnSpc>
              <a:buNone/>
            </a:pPr>
            <a:r>
              <a:rPr lang="en-US" sz="1450" b="1" dirty="0">
                <a:solidFill>
                  <a:srgbClr val="272525"/>
                </a:solidFill>
                <a:latin typeface="Lato" pitchFamily="34" charset="0"/>
                <a:ea typeface="Lato" pitchFamily="34" charset="-122"/>
                <a:cs typeface="Lato" pitchFamily="34" charset="-120"/>
              </a:rPr>
              <a:t>Flask</a:t>
            </a:r>
            <a:r>
              <a:rPr lang="en-US" sz="1450" dirty="0">
                <a:solidFill>
                  <a:srgbClr val="272525"/>
                </a:solidFill>
                <a:latin typeface="Lato" pitchFamily="34" charset="0"/>
                <a:ea typeface="Lato" pitchFamily="34" charset="-122"/>
                <a:cs typeface="Lato" pitchFamily="34" charset="-120"/>
              </a:rPr>
              <a:t> — Backend web framework</a:t>
            </a:r>
            <a:endParaRPr lang="en-US" sz="1450" dirty="0"/>
          </a:p>
        </p:txBody>
      </p:sp>
      <p:sp>
        <p:nvSpPr>
          <p:cNvPr id="8" name="Shape 6"/>
          <p:cNvSpPr/>
          <p:nvPr/>
        </p:nvSpPr>
        <p:spPr>
          <a:xfrm>
            <a:off x="647105" y="3776782"/>
            <a:ext cx="6442591" cy="680799"/>
          </a:xfrm>
          <a:prstGeom prst="roundRect">
            <a:avLst>
              <a:gd name="adj" fmla="val 11408"/>
            </a:avLst>
          </a:prstGeom>
          <a:solidFill>
            <a:srgbClr val="E8E8E3"/>
          </a:solidFill>
          <a:ln w="7620">
            <a:solidFill>
              <a:srgbClr val="CECEC9"/>
            </a:solidFill>
            <a:prstDash val="solid"/>
          </a:ln>
        </p:spPr>
      </p:sp>
      <p:sp>
        <p:nvSpPr>
          <p:cNvPr id="9" name="Text 7"/>
          <p:cNvSpPr/>
          <p:nvPr/>
        </p:nvSpPr>
        <p:spPr>
          <a:xfrm>
            <a:off x="839629" y="3969306"/>
            <a:ext cx="6057543" cy="295751"/>
          </a:xfrm>
          <a:prstGeom prst="rect">
            <a:avLst/>
          </a:prstGeom>
          <a:noFill/>
          <a:ln/>
        </p:spPr>
        <p:txBody>
          <a:bodyPr wrap="none" lIns="0" tIns="0" rIns="0" bIns="0" rtlCol="0" anchor="t"/>
          <a:lstStyle/>
          <a:p>
            <a:pPr marL="0" indent="0" algn="l">
              <a:lnSpc>
                <a:spcPts val="2300"/>
              </a:lnSpc>
              <a:buNone/>
            </a:pPr>
            <a:r>
              <a:rPr lang="en-US" sz="1450" b="1" dirty="0">
                <a:solidFill>
                  <a:srgbClr val="272525"/>
                </a:solidFill>
                <a:latin typeface="Lato" pitchFamily="34" charset="0"/>
                <a:ea typeface="Lato" pitchFamily="34" charset="-122"/>
                <a:cs typeface="Lato" pitchFamily="34" charset="-120"/>
              </a:rPr>
              <a:t>Tesseract OCR</a:t>
            </a:r>
            <a:r>
              <a:rPr lang="en-US" sz="1450" dirty="0">
                <a:solidFill>
                  <a:srgbClr val="272525"/>
                </a:solidFill>
                <a:latin typeface="Lato" pitchFamily="34" charset="0"/>
                <a:ea typeface="Lato" pitchFamily="34" charset="-122"/>
                <a:cs typeface="Lato" pitchFamily="34" charset="-120"/>
              </a:rPr>
              <a:t> — Text recognition engine</a:t>
            </a:r>
            <a:endParaRPr lang="en-US" sz="1450" dirty="0"/>
          </a:p>
        </p:txBody>
      </p:sp>
      <p:sp>
        <p:nvSpPr>
          <p:cNvPr id="10" name="Shape 8"/>
          <p:cNvSpPr/>
          <p:nvPr/>
        </p:nvSpPr>
        <p:spPr>
          <a:xfrm>
            <a:off x="647105" y="4642485"/>
            <a:ext cx="6442591" cy="680799"/>
          </a:xfrm>
          <a:prstGeom prst="roundRect">
            <a:avLst>
              <a:gd name="adj" fmla="val 11408"/>
            </a:avLst>
          </a:prstGeom>
          <a:solidFill>
            <a:srgbClr val="E8E8E3"/>
          </a:solidFill>
          <a:ln w="7620">
            <a:solidFill>
              <a:srgbClr val="CECEC9"/>
            </a:solidFill>
            <a:prstDash val="solid"/>
          </a:ln>
        </p:spPr>
      </p:sp>
      <p:sp>
        <p:nvSpPr>
          <p:cNvPr id="11" name="Text 9"/>
          <p:cNvSpPr/>
          <p:nvPr/>
        </p:nvSpPr>
        <p:spPr>
          <a:xfrm>
            <a:off x="839629" y="4835009"/>
            <a:ext cx="6057543" cy="295751"/>
          </a:xfrm>
          <a:prstGeom prst="rect">
            <a:avLst/>
          </a:prstGeom>
          <a:noFill/>
          <a:ln/>
        </p:spPr>
        <p:txBody>
          <a:bodyPr wrap="none" lIns="0" tIns="0" rIns="0" bIns="0" rtlCol="0" anchor="t"/>
          <a:lstStyle/>
          <a:p>
            <a:pPr marL="0" indent="0" algn="l">
              <a:lnSpc>
                <a:spcPts val="2300"/>
              </a:lnSpc>
              <a:buNone/>
            </a:pPr>
            <a:r>
              <a:rPr lang="en-US" sz="1450" b="1" dirty="0">
                <a:solidFill>
                  <a:srgbClr val="272525"/>
                </a:solidFill>
                <a:latin typeface="Lato" pitchFamily="34" charset="0"/>
                <a:ea typeface="Lato" pitchFamily="34" charset="-122"/>
                <a:cs typeface="Lato" pitchFamily="34" charset="-120"/>
              </a:rPr>
              <a:t>OpenCV</a:t>
            </a:r>
            <a:r>
              <a:rPr lang="en-US" sz="1450" dirty="0">
                <a:solidFill>
                  <a:srgbClr val="272525"/>
                </a:solidFill>
                <a:latin typeface="Lato" pitchFamily="34" charset="0"/>
                <a:ea typeface="Lato" pitchFamily="34" charset="-122"/>
                <a:cs typeface="Lato" pitchFamily="34" charset="-120"/>
              </a:rPr>
              <a:t> — Image processing</a:t>
            </a:r>
            <a:endParaRPr lang="en-US" sz="1450" dirty="0"/>
          </a:p>
        </p:txBody>
      </p:sp>
      <p:sp>
        <p:nvSpPr>
          <p:cNvPr id="12" name="Text 10"/>
          <p:cNvSpPr/>
          <p:nvPr/>
        </p:nvSpPr>
        <p:spPr>
          <a:xfrm>
            <a:off x="7548324" y="1548527"/>
            <a:ext cx="2311479" cy="288846"/>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Data Pipeline</a:t>
            </a:r>
            <a:endParaRPr lang="en-US" sz="1800" dirty="0"/>
          </a:p>
        </p:txBody>
      </p:sp>
      <p:sp>
        <p:nvSpPr>
          <p:cNvPr id="13" name="Shape 11"/>
          <p:cNvSpPr/>
          <p:nvPr/>
        </p:nvSpPr>
        <p:spPr>
          <a:xfrm>
            <a:off x="7548324" y="2147054"/>
            <a:ext cx="92392" cy="92392"/>
          </a:xfrm>
          <a:prstGeom prst="roundRect">
            <a:avLst>
              <a:gd name="adj" fmla="val 494848"/>
            </a:avLst>
          </a:prstGeom>
          <a:solidFill>
            <a:srgbClr val="E5E5E0"/>
          </a:solidFill>
          <a:ln/>
        </p:spPr>
      </p:sp>
      <p:sp>
        <p:nvSpPr>
          <p:cNvPr id="14" name="Text 12"/>
          <p:cNvSpPr/>
          <p:nvPr/>
        </p:nvSpPr>
        <p:spPr>
          <a:xfrm>
            <a:off x="7825621" y="2045375"/>
            <a:ext cx="6165294"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Image capture and preprocessing</a:t>
            </a:r>
            <a:endParaRPr lang="en-US" sz="1450" dirty="0"/>
          </a:p>
        </p:txBody>
      </p:sp>
      <p:sp>
        <p:nvSpPr>
          <p:cNvPr id="15" name="Shape 13"/>
          <p:cNvSpPr/>
          <p:nvPr/>
        </p:nvSpPr>
        <p:spPr>
          <a:xfrm>
            <a:off x="7548324" y="2812613"/>
            <a:ext cx="92392" cy="92392"/>
          </a:xfrm>
          <a:prstGeom prst="roundRect">
            <a:avLst>
              <a:gd name="adj" fmla="val 494848"/>
            </a:avLst>
          </a:prstGeom>
          <a:solidFill>
            <a:srgbClr val="E5E5E0"/>
          </a:solidFill>
          <a:ln/>
        </p:spPr>
      </p:sp>
      <p:sp>
        <p:nvSpPr>
          <p:cNvPr id="16" name="Text 14"/>
          <p:cNvSpPr/>
          <p:nvPr/>
        </p:nvSpPr>
        <p:spPr>
          <a:xfrm>
            <a:off x="7825621" y="2710934"/>
            <a:ext cx="6165294"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OCR extraction with Tesseract</a:t>
            </a:r>
            <a:endParaRPr lang="en-US" sz="1450" dirty="0"/>
          </a:p>
        </p:txBody>
      </p:sp>
      <p:sp>
        <p:nvSpPr>
          <p:cNvPr id="17" name="Shape 15"/>
          <p:cNvSpPr/>
          <p:nvPr/>
        </p:nvSpPr>
        <p:spPr>
          <a:xfrm>
            <a:off x="7548324" y="3478173"/>
            <a:ext cx="92392" cy="92392"/>
          </a:xfrm>
          <a:prstGeom prst="roundRect">
            <a:avLst>
              <a:gd name="adj" fmla="val 494848"/>
            </a:avLst>
          </a:prstGeom>
          <a:solidFill>
            <a:srgbClr val="E5E5E0"/>
          </a:solidFill>
          <a:ln/>
        </p:spPr>
      </p:sp>
      <p:sp>
        <p:nvSpPr>
          <p:cNvPr id="18" name="Text 16"/>
          <p:cNvSpPr/>
          <p:nvPr/>
        </p:nvSpPr>
        <p:spPr>
          <a:xfrm>
            <a:off x="7825621" y="3376493"/>
            <a:ext cx="6165294"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Data validation via NumPy &amp; Pandas</a:t>
            </a:r>
            <a:endParaRPr lang="en-US" sz="1450" dirty="0"/>
          </a:p>
        </p:txBody>
      </p:sp>
      <p:sp>
        <p:nvSpPr>
          <p:cNvPr id="19" name="Shape 17"/>
          <p:cNvSpPr/>
          <p:nvPr/>
        </p:nvSpPr>
        <p:spPr>
          <a:xfrm>
            <a:off x="7548324" y="4143732"/>
            <a:ext cx="92392" cy="92392"/>
          </a:xfrm>
          <a:prstGeom prst="roundRect">
            <a:avLst>
              <a:gd name="adj" fmla="val 494848"/>
            </a:avLst>
          </a:prstGeom>
          <a:solidFill>
            <a:srgbClr val="E5E5E0"/>
          </a:solidFill>
          <a:ln/>
        </p:spPr>
      </p:sp>
      <p:sp>
        <p:nvSpPr>
          <p:cNvPr id="20" name="Text 18"/>
          <p:cNvSpPr/>
          <p:nvPr/>
        </p:nvSpPr>
        <p:spPr>
          <a:xfrm>
            <a:off x="7825621" y="4042053"/>
            <a:ext cx="6165294"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RESTful API payment routing</a:t>
            </a:r>
            <a:endParaRPr lang="en-US" sz="1450" dirty="0"/>
          </a:p>
        </p:txBody>
      </p:sp>
      <p:sp>
        <p:nvSpPr>
          <p:cNvPr id="21" name="Shape 19"/>
          <p:cNvSpPr/>
          <p:nvPr/>
        </p:nvSpPr>
        <p:spPr>
          <a:xfrm>
            <a:off x="7548324" y="4809292"/>
            <a:ext cx="92392" cy="92392"/>
          </a:xfrm>
          <a:prstGeom prst="roundRect">
            <a:avLst>
              <a:gd name="adj" fmla="val 494848"/>
            </a:avLst>
          </a:prstGeom>
          <a:solidFill>
            <a:srgbClr val="E5E5E0"/>
          </a:solidFill>
          <a:ln/>
        </p:spPr>
      </p:sp>
      <p:sp>
        <p:nvSpPr>
          <p:cNvPr id="22" name="Text 20"/>
          <p:cNvSpPr/>
          <p:nvPr/>
        </p:nvSpPr>
        <p:spPr>
          <a:xfrm>
            <a:off x="7825621" y="4707612"/>
            <a:ext cx="6165294" cy="295751"/>
          </a:xfrm>
          <a:prstGeom prst="rect">
            <a:avLst/>
          </a:prstGeom>
          <a:noFill/>
          <a:ln/>
        </p:spPr>
        <p:txBody>
          <a:bodyPr wrap="non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Transaction completion</a:t>
            </a:r>
            <a:endParaRPr lang="en-US" sz="1450" dirty="0"/>
          </a:p>
        </p:txBody>
      </p:sp>
      <p:sp>
        <p:nvSpPr>
          <p:cNvPr id="23" name="Text 21"/>
          <p:cNvSpPr/>
          <p:nvPr/>
        </p:nvSpPr>
        <p:spPr>
          <a:xfrm>
            <a:off x="647105" y="5739289"/>
            <a:ext cx="13336191" cy="887254"/>
          </a:xfrm>
          <a:prstGeom prst="rect">
            <a:avLst/>
          </a:prstGeom>
          <a:noFill/>
          <a:ln/>
        </p:spPr>
        <p:txBody>
          <a:bodyPr wrap="squar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Snap2Pay delivers transformative impact across payment ecosystems. By eliminating manual entry, the system reduces transaction errors, accelerates payment completion, and democratizes banking access for underserved populations. Market traders, students, and everyday users benefit from seamless payment experiences previously impossible without sophisticated technology infrastructure.</a:t>
            </a:r>
            <a:endParaRPr lang="en-US" sz="1450" dirty="0"/>
          </a:p>
        </p:txBody>
      </p:sp>
      <p:sp>
        <p:nvSpPr>
          <p:cNvPr id="24" name="Text 22"/>
          <p:cNvSpPr/>
          <p:nvPr/>
        </p:nvSpPr>
        <p:spPr>
          <a:xfrm>
            <a:off x="647105" y="6834545"/>
            <a:ext cx="13336191" cy="887254"/>
          </a:xfrm>
          <a:prstGeom prst="rect">
            <a:avLst/>
          </a:prstGeom>
          <a:noFill/>
          <a:ln/>
        </p:spPr>
        <p:txBody>
          <a:bodyPr wrap="square" lIns="0" tIns="0" rIns="0" bIns="0" rtlCol="0" anchor="t"/>
          <a:lstStyle/>
          <a:p>
            <a:pPr marL="0" indent="0" algn="l">
              <a:lnSpc>
                <a:spcPts val="2300"/>
              </a:lnSpc>
              <a:buNone/>
            </a:pPr>
            <a:r>
              <a:rPr lang="en-US" sz="1450" dirty="0">
                <a:solidFill>
                  <a:srgbClr val="272525"/>
                </a:solidFill>
                <a:latin typeface="Lato" pitchFamily="34" charset="0"/>
                <a:ea typeface="Lato" pitchFamily="34" charset="-122"/>
                <a:cs typeface="Lato" pitchFamily="34" charset="-120"/>
              </a:rPr>
              <a:t>Real-world testing validates reliability across challenging environments — inconsistent lighting, paper quality variations, and partial image obstruction. The intelligent preprocessing pipeline ensures consistent extraction accuracy, making Snap2Pay a practical solution for payment friction in emerging markets and informal economies where traditional banking infrastructure remains limited.</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465</Words>
  <Application>Microsoft Office PowerPoint</Application>
  <PresentationFormat>Custom</PresentationFormat>
  <Paragraphs>35</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Calibri</vt:lpstr>
      <vt:lpstr>Gelasio</vt:lpstr>
      <vt:lpstr>Lato</vt:lpstr>
      <vt:lpstr>Gelasio Light</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Emmy</cp:lastModifiedBy>
  <cp:revision>2</cp:revision>
  <dcterms:created xsi:type="dcterms:W3CDTF">2025-11-08T16:52:45Z</dcterms:created>
  <dcterms:modified xsi:type="dcterms:W3CDTF">2025-11-09T09:01:36Z</dcterms:modified>
</cp:coreProperties>
</file>